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1" r:id="rId3"/>
    <p:sldId id="258" r:id="rId4"/>
    <p:sldId id="268" r:id="rId5"/>
    <p:sldId id="265" r:id="rId6"/>
    <p:sldId id="259" r:id="rId7"/>
    <p:sldId id="260" r:id="rId8"/>
    <p:sldId id="273" r:id="rId9"/>
    <p:sldId id="275" r:id="rId10"/>
    <p:sldId id="276" r:id="rId11"/>
    <p:sldId id="266" r:id="rId12"/>
    <p:sldId id="261" r:id="rId13"/>
    <p:sldId id="264" r:id="rId14"/>
    <p:sldId id="274" r:id="rId15"/>
    <p:sldId id="272" r:id="rId16"/>
    <p:sldId id="267" r:id="rId17"/>
  </p:sldIdLst>
  <p:sldSz cx="9144000" cy="6858000" type="screen4x3"/>
  <p:notesSz cx="7099300" cy="102346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AC04"/>
    <a:srgbClr val="192C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Objects="1">
      <p:cViewPr>
        <p:scale>
          <a:sx n="73" d="100"/>
          <a:sy n="73" d="100"/>
        </p:scale>
        <p:origin x="-1296" y="78"/>
      </p:cViewPr>
      <p:guideLst>
        <p:guide orient="horz" pos="1570"/>
        <p:guide pos="1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96273610"/>
      </p:ext>
    </p:extLst>
  </p:cSld>
  <p:clrMapOvr>
    <a:masterClrMapping/>
  </p:clrMapOvr>
  <p:transition advClick="0" advTm="1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56747610"/>
      </p:ext>
    </p:extLst>
  </p:cSld>
  <p:clrMapOvr>
    <a:masterClrMapping/>
  </p:clrMapOvr>
  <p:transition advClick="0" advTm="1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70170493"/>
      </p:ext>
    </p:extLst>
  </p:cSld>
  <p:clrMapOvr>
    <a:masterClrMapping/>
  </p:clrMapOvr>
  <p:transition advClick="0" advTm="1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05404608"/>
      </p:ext>
    </p:extLst>
  </p:cSld>
  <p:clrMapOvr>
    <a:masterClrMapping/>
  </p:clrMapOvr>
  <p:transition advClick="0" advTm="1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64939795"/>
      </p:ext>
    </p:extLst>
  </p:cSld>
  <p:clrMapOvr>
    <a:masterClrMapping/>
  </p:clrMapOvr>
  <p:transition advClick="0" advTm="1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70620304"/>
      </p:ext>
    </p:extLst>
  </p:cSld>
  <p:clrMapOvr>
    <a:masterClrMapping/>
  </p:clrMapOvr>
  <p:transition advClick="0" advTm="1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17584758"/>
      </p:ext>
    </p:extLst>
  </p:cSld>
  <p:clrMapOvr>
    <a:masterClrMapping/>
  </p:clrMapOvr>
  <p:transition advClick="0" advTm="1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91313028"/>
      </p:ext>
    </p:extLst>
  </p:cSld>
  <p:clrMapOvr>
    <a:masterClrMapping/>
  </p:clrMapOvr>
  <p:transition advClick="0" advTm="1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79058041"/>
      </p:ext>
    </p:extLst>
  </p:cSld>
  <p:clrMapOvr>
    <a:masterClrMapping/>
  </p:clrMapOvr>
  <p:transition advClick="0" advTm="1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19996053"/>
      </p:ext>
    </p:extLst>
  </p:cSld>
  <p:clrMapOvr>
    <a:masterClrMapping/>
  </p:clrMapOvr>
  <p:transition advClick="0" advTm="1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50237878"/>
      </p:ext>
    </p:extLst>
  </p:cSld>
  <p:clrMapOvr>
    <a:masterClrMapping/>
  </p:clrMapOvr>
  <p:transition advClick="0" advTm="1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3295881748_d6cb56217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C397384-A965-4EFA-B8D1-C5175A1EEFA1}" type="datetimeFigureOut">
              <a:rPr lang="sk-SK" smtClean="0"/>
              <a:pPr/>
              <a:t>15. 12. 2012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17BEA5-1109-4B7B-A1AF-81C5E7C1FC5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advClick="0" advTm="19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mailto:csabratislava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5.pn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</a:t>
            </a:r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BA</a:t>
            </a:r>
            <a:endParaRPr lang="sk-SK" sz="2800" b="1" dirty="0">
              <a:solidFill>
                <a:srgbClr val="18AC0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370564" y="6180891"/>
            <a:ext cx="333136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CSA Bratislava</a:t>
            </a: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52667"/>
            <a:ext cx="5056625" cy="3284645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323" y="3284984"/>
            <a:ext cx="3795173" cy="2741181"/>
          </a:xfrm>
          <a:prstGeom prst="rect">
            <a:avLst/>
          </a:prstGeom>
        </p:spPr>
      </p:pic>
      <p:sp>
        <p:nvSpPr>
          <p:cNvPr id="35" name="Obdĺžnik 34"/>
          <p:cNvSpPr/>
          <p:nvPr/>
        </p:nvSpPr>
        <p:spPr>
          <a:xfrm>
            <a:off x="-11724" y="1482076"/>
            <a:ext cx="4970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Calibri" pitchFamily="34" charset="0"/>
                <a:cs typeface="Calibri" pitchFamily="34" charset="0"/>
              </a:rPr>
              <a:t>V roku 2012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začala v Bratislave fungovať komunita 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ľudí,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ktorá založila CSA BA. 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Jej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hlavným cieľom je ponúknuť ľuďom prístup k čerstvým, zdravým a v regióne vypestovaným plodinám za spravodlivé ceny a podporiť miestnych farmárov.  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892968"/>
            <a:ext cx="3086472" cy="23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483011"/>
      </p:ext>
    </p:extLst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</a:t>
            </a:r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BA</a:t>
            </a:r>
          </a:p>
          <a:p>
            <a:endParaRPr lang="sk-SK" sz="2800" dirty="0" smtClean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651989" y="6211669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Suma </a:t>
            </a:r>
            <a:r>
              <a:rPr lang="sk-SK" sz="3600" b="1" dirty="0" err="1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sumárum</a:t>
            </a:r>
            <a:endParaRPr lang="sk-SK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ZELENINA 	2 224 </a:t>
            </a:r>
            <a:r>
              <a:rPr lang="sk-SK" dirty="0">
                <a:latin typeface="Calibri" pitchFamily="34" charset="0"/>
                <a:cs typeface="Calibri" pitchFamily="34" charset="0"/>
              </a:rPr>
              <a:t>kg </a:t>
            </a: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- 30 druhov zeleniny  a 44 odrôd (papriky </a:t>
            </a:r>
            <a:r>
              <a:rPr lang="sk-SK" dirty="0">
                <a:latin typeface="Calibri" pitchFamily="34" charset="0"/>
                <a:cs typeface="Calibri" pitchFamily="34" charset="0"/>
              </a:rPr>
              <a:t>5 odrôd,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paradajky </a:t>
            </a:r>
            <a:r>
              <a:rPr lang="sk-SK" dirty="0">
                <a:latin typeface="Calibri" pitchFamily="34" charset="0"/>
                <a:cs typeface="Calibri" pitchFamily="34" charset="0"/>
              </a:rPr>
              <a:t>6 odrôd,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šaláty </a:t>
            </a:r>
            <a:r>
              <a:rPr lang="sk-SK" dirty="0">
                <a:latin typeface="Calibri" pitchFamily="34" charset="0"/>
                <a:cs typeface="Calibri" pitchFamily="34" charset="0"/>
              </a:rPr>
              <a:t>5 odrôd,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tekvica </a:t>
            </a:r>
            <a:r>
              <a:rPr lang="sk-SK" dirty="0">
                <a:latin typeface="Calibri" pitchFamily="34" charset="0"/>
                <a:cs typeface="Calibri" pitchFamily="34" charset="0"/>
              </a:rPr>
              <a:t>4 odrôd,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zemiaky </a:t>
            </a:r>
            <a:r>
              <a:rPr lang="sk-SK" dirty="0">
                <a:latin typeface="Calibri" pitchFamily="34" charset="0"/>
                <a:cs typeface="Calibri" pitchFamily="34" charset="0"/>
              </a:rPr>
              <a:t>3 odrôd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...)</a:t>
            </a:r>
          </a:p>
          <a:p>
            <a:pPr algn="just"/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OVOCIE 		403 kg</a:t>
            </a:r>
          </a:p>
          <a:p>
            <a:pPr marL="285750" indent="-285750" algn="just">
              <a:buFontTx/>
              <a:buChar char="-"/>
            </a:pPr>
            <a:r>
              <a:rPr lang="sk-SK" dirty="0" smtClean="0">
                <a:latin typeface="Calibri" pitchFamily="34" charset="0"/>
                <a:cs typeface="Calibri" pitchFamily="34" charset="0"/>
              </a:rPr>
              <a:t>9 druhov</a:t>
            </a:r>
          </a:p>
          <a:p>
            <a:pPr marL="285750" indent="-285750" algn="just">
              <a:buFontTx/>
              <a:buChar char="-"/>
            </a:pPr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BYLINKY</a:t>
            </a:r>
          </a:p>
          <a:p>
            <a:pPr algn="just"/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SUŠENÉ OVOCIE</a:t>
            </a:r>
          </a:p>
          <a:p>
            <a:pPr algn="just"/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INÉ PRODUKTY</a:t>
            </a: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Domáce lekváre, zaváraniny, domáca vegeta, kačacia pečienka...</a:t>
            </a:r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 </a:t>
            </a:r>
            <a:endParaRPr lang="sk-SK" dirty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/>
            <a:endParaRPr lang="sk-SK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080144"/>
            <a:ext cx="2143900" cy="1192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733"/>
          <a:stretch/>
        </p:blipFill>
        <p:spPr>
          <a:xfrm>
            <a:off x="5965422" y="2420888"/>
            <a:ext cx="2423002" cy="16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55960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4866970" y="6234934"/>
            <a:ext cx="427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Atmosféra odberov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latin typeface="Architects Daughter" pitchFamily="2" charset="0"/>
              </a:rPr>
              <a:t> </a:t>
            </a:r>
            <a:endParaRPr lang="sk-SK" dirty="0">
              <a:latin typeface="Architects Daughter" pitchFamily="2" charset="0"/>
            </a:endParaRPr>
          </a:p>
          <a:p>
            <a:pPr lvl="0" algn="just"/>
            <a:endParaRPr lang="sk-SK" dirty="0">
              <a:latin typeface="Architects Daughter" pitchFamily="2" charset="0"/>
            </a:endParaRPr>
          </a:p>
          <a:p>
            <a:pPr algn="just"/>
            <a:endParaRPr lang="sk-SK" b="1" dirty="0" smtClean="0">
              <a:latin typeface="Architects Daughter" pitchFamily="2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080144"/>
            <a:ext cx="2143900" cy="119200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75" y="1404624"/>
            <a:ext cx="3217481" cy="21444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4519" y="1282427"/>
            <a:ext cx="3873985" cy="257862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408" y="4215333"/>
            <a:ext cx="2949096" cy="1661939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812" y="4215333"/>
            <a:ext cx="2251404" cy="1684617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705" y="2122422"/>
            <a:ext cx="2611423" cy="195465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82226"/>
            <a:ext cx="2699792" cy="1799411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031" y="4181931"/>
            <a:ext cx="1279626" cy="21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032554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</a:p>
          <a:p>
            <a:endParaRPr lang="sk-SK" sz="2800" dirty="0">
              <a:latin typeface="Calibri" pitchFamily="34" charset="0"/>
              <a:cs typeface="Calibri" pitchFamily="34" charset="0"/>
            </a:endParaRPr>
          </a:p>
          <a:p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372200" y="6239053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Ochutnávky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latin typeface="Architects Daughter" pitchFamily="2" charset="0"/>
              </a:rPr>
              <a:t> </a:t>
            </a:r>
            <a:endParaRPr lang="sk-SK" dirty="0">
              <a:latin typeface="Architects Daughter" pitchFamily="2" charset="0"/>
            </a:endParaRPr>
          </a:p>
          <a:p>
            <a:pPr lvl="0" algn="just"/>
            <a:endParaRPr lang="sk-SK" dirty="0">
              <a:latin typeface="Architects Daughter" pitchFamily="2" charset="0"/>
            </a:endParaRPr>
          </a:p>
          <a:p>
            <a:pPr algn="just"/>
            <a:endParaRPr lang="sk-SK" b="1" dirty="0" smtClean="0">
              <a:latin typeface="Architects Daughter" pitchFamily="2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080144"/>
            <a:ext cx="2143900" cy="1192008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493834" y="4077072"/>
            <a:ext cx="783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600" dirty="0" smtClean="0">
                <a:latin typeface="Calibri" pitchFamily="34" charset="0"/>
                <a:cs typeface="Calibri" pitchFamily="34" charset="0"/>
              </a:rPr>
              <a:t>Ochutnávka rôznych druhov paradajok... 	          .... jablkovej šťavy, sušených jabĺk, sliviek, 				                marhúľ... 	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35" y="1430774"/>
            <a:ext cx="3780421" cy="252028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280953"/>
            <a:ext cx="3609650" cy="270092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893" y="4743843"/>
            <a:ext cx="2232248" cy="1670284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4499992" y="4743843"/>
            <a:ext cx="391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600" dirty="0" smtClean="0">
                <a:latin typeface="Calibri" pitchFamily="34" charset="0"/>
                <a:cs typeface="Calibri" pitchFamily="34" charset="0"/>
              </a:rPr>
              <a:t> a ovocných a zeleninových štiav a domácich lekvárov... 	</a:t>
            </a:r>
          </a:p>
        </p:txBody>
      </p:sp>
    </p:spTree>
    <p:extLst>
      <p:ext uri="{BB962C8B-B14F-4D97-AF65-F5344CB8AC3E}">
        <p14:creationId xmlns:p14="http://schemas.microsoft.com/office/powerpoint/2010/main" xmlns="" val="85559977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981139" y="6139859"/>
            <a:ext cx="513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Návštevy pestovateľov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sz="1600" dirty="0">
                <a:latin typeface="Calibri" pitchFamily="34" charset="0"/>
                <a:cs typeface="Calibri" pitchFamily="34" charset="0"/>
              </a:rPr>
              <a:t>Súčasťou fungovania je tiež stretávanie sa a navštevovanie “našich“ farmárov ako aj iných iniciatív na Slovensku ako aj v zahraničí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5011855"/>
            <a:ext cx="2074841" cy="1382881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3610637" y="5534361"/>
            <a:ext cx="293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600" dirty="0" smtClean="0">
                <a:latin typeface="Calibri" pitchFamily="34" charset="0"/>
                <a:cs typeface="Calibri" pitchFamily="34" charset="0"/>
              </a:rPr>
              <a:t>Zahraničná návšteva Rakúsko</a:t>
            </a:r>
          </a:p>
          <a:p>
            <a:pPr lvl="0" algn="ctr"/>
            <a:r>
              <a:rPr lang="sk-SK" sz="1600" dirty="0" smtClean="0">
                <a:latin typeface="Calibri" pitchFamily="34" charset="0"/>
                <a:cs typeface="Calibri" pitchFamily="34" charset="0"/>
              </a:rPr>
              <a:t>Archa Noe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3279" y="2132856"/>
            <a:ext cx="3499197" cy="2602528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5955410" y="4767167"/>
            <a:ext cx="2937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600" dirty="0" smtClean="0">
                <a:latin typeface="Calibri" pitchFamily="34" charset="0"/>
                <a:cs typeface="Calibri" pitchFamily="34" charset="0"/>
              </a:rPr>
              <a:t>Kamil a jeho </a:t>
            </a:r>
            <a:r>
              <a:rPr lang="sk-SK" sz="1600" dirty="0" err="1" smtClean="0">
                <a:latin typeface="Calibri" pitchFamily="34" charset="0"/>
                <a:cs typeface="Calibri" pitchFamily="34" charset="0"/>
              </a:rPr>
              <a:t>polykultúra</a:t>
            </a:r>
            <a:endParaRPr lang="sk-SK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132856"/>
            <a:ext cx="2891643" cy="2168733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2447065" y="4327120"/>
            <a:ext cx="238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600" dirty="0" smtClean="0">
                <a:latin typeface="Calibri" pitchFamily="34" charset="0"/>
                <a:cs typeface="Calibri" pitchFamily="34" charset="0"/>
              </a:rPr>
              <a:t>Na záhrade u Takáčiek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287307"/>
            <a:ext cx="1728192" cy="2590264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-137580" y="2288614"/>
            <a:ext cx="2388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600" dirty="0" smtClean="0">
                <a:latin typeface="Calibri" pitchFamily="34" charset="0"/>
                <a:cs typeface="Calibri" pitchFamily="34" charset="0"/>
              </a:rPr>
              <a:t>Špeciality </a:t>
            </a:r>
          </a:p>
          <a:p>
            <a:pPr lvl="0" algn="ctr"/>
            <a:r>
              <a:rPr lang="sk-SK" sz="1600" dirty="0" smtClean="0">
                <a:latin typeface="Calibri" pitchFamily="34" charset="0"/>
                <a:cs typeface="Calibri" pitchFamily="34" charset="0"/>
              </a:rPr>
              <a:t>Zuzky Pastorkovej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90" y="4767167"/>
            <a:ext cx="1167594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288562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881646" y="6194372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Aktivity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sz="1600" dirty="0" smtClean="0">
                <a:latin typeface="Calibri" pitchFamily="34" charset="0"/>
                <a:cs typeface="Calibri" pitchFamily="34" charset="0"/>
              </a:rPr>
              <a:t>Budovanie komunity, Návštevy farmárov, osveta, výstava, prezentácia CSA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177" y="2090181"/>
            <a:ext cx="3577654" cy="267698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237" y="1916832"/>
            <a:ext cx="1708467" cy="127836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005" y="1916832"/>
            <a:ext cx="1708467" cy="12783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047" y="5360963"/>
            <a:ext cx="1366784" cy="91118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177" y="4971218"/>
            <a:ext cx="1952621" cy="1300934"/>
          </a:xfrm>
          <a:prstGeom prst="rect">
            <a:avLst/>
          </a:prstGeom>
        </p:spPr>
      </p:pic>
      <p:sp>
        <p:nvSpPr>
          <p:cNvPr id="23" name="BlokTextu 22"/>
          <p:cNvSpPr txBox="1"/>
          <p:nvPr/>
        </p:nvSpPr>
        <p:spPr>
          <a:xfrm>
            <a:off x="5373236" y="3204389"/>
            <a:ext cx="344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600" dirty="0" smtClean="0">
                <a:latin typeface="Calibri" pitchFamily="34" charset="0"/>
                <a:cs typeface="Calibri" pitchFamily="34" charset="0"/>
              </a:rPr>
              <a:t>Nástrahy Zuzkinej záhrady </a:t>
            </a:r>
            <a:r>
              <a:rPr lang="sk-SK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sk-SK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8442" y="4132475"/>
            <a:ext cx="3022971" cy="2014810"/>
          </a:xfrm>
          <a:prstGeom prst="rect">
            <a:avLst/>
          </a:prstGeom>
        </p:spPr>
      </p:pic>
      <p:sp>
        <p:nvSpPr>
          <p:cNvPr id="25" name="BlokTextu 24"/>
          <p:cNvSpPr txBox="1"/>
          <p:nvPr/>
        </p:nvSpPr>
        <p:spPr>
          <a:xfrm>
            <a:off x="4427984" y="3809373"/>
            <a:ext cx="344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k-SK" sz="1600" dirty="0" smtClean="0">
                <a:latin typeface="Calibri" pitchFamily="34" charset="0"/>
                <a:cs typeface="Calibri" pitchFamily="34" charset="0"/>
              </a:rPr>
              <a:t>Výstava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záhradkárov </a:t>
            </a:r>
          </a:p>
        </p:txBody>
      </p:sp>
    </p:spTree>
    <p:extLst>
      <p:ext uri="{BB962C8B-B14F-4D97-AF65-F5344CB8AC3E}">
        <p14:creationId xmlns:p14="http://schemas.microsoft.com/office/powerpoint/2010/main" xmlns="" val="2620933302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15616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4790748" y="6210596"/>
            <a:ext cx="334258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Nekonvenčnosť</a:t>
            </a: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 smtClean="0">
                <a:latin typeface="Calibri" pitchFamily="34" charset="0"/>
                <a:cs typeface="Calibri" pitchFamily="34" charset="0"/>
              </a:rPr>
              <a:t>Udržiavanie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a propagácia menej známych, zabudnutých starých, krajových odrôd a pestovateľských postupov v ekologickom 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poľnohospodárstve.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349" y="4545780"/>
            <a:ext cx="2597128" cy="172871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923" y="4437112"/>
            <a:ext cx="2734549" cy="1820184"/>
          </a:xfrm>
          <a:prstGeom prst="rect">
            <a:avLst/>
          </a:prstGeom>
        </p:spPr>
      </p:pic>
      <p:sp>
        <p:nvSpPr>
          <p:cNvPr id="23" name="BlokTextu 22"/>
          <p:cNvSpPr txBox="1"/>
          <p:nvPr/>
        </p:nvSpPr>
        <p:spPr>
          <a:xfrm>
            <a:off x="1427618" y="3897874"/>
            <a:ext cx="27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latin typeface="Architects Daughter" pitchFamily="2" charset="0"/>
              </a:rPr>
              <a:t>Topinambur</a:t>
            </a:r>
            <a:endParaRPr lang="sk-SK" dirty="0">
              <a:latin typeface="Architects Daughter" pitchFamily="2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923" y="2060848"/>
            <a:ext cx="2734549" cy="2050912"/>
          </a:xfrm>
          <a:prstGeom prst="rect">
            <a:avLst/>
          </a:prstGeom>
        </p:spPr>
      </p:pic>
      <p:sp>
        <p:nvSpPr>
          <p:cNvPr id="24" name="BlokTextu 23"/>
          <p:cNvSpPr txBox="1"/>
          <p:nvPr/>
        </p:nvSpPr>
        <p:spPr>
          <a:xfrm>
            <a:off x="6399121" y="4111760"/>
            <a:ext cx="308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latin typeface="Architects Daughter" pitchFamily="2" charset="0"/>
              </a:rPr>
              <a:t>Fialový zemiak „</a:t>
            </a:r>
            <a:r>
              <a:rPr lang="sk-SK" dirty="0" err="1" smtClean="0">
                <a:latin typeface="Architects Daughter" pitchFamily="2" charset="0"/>
              </a:rPr>
              <a:t>Vittelote</a:t>
            </a:r>
            <a:r>
              <a:rPr lang="sk-SK" dirty="0" smtClean="0">
                <a:latin typeface="Architects Daughter" pitchFamily="2" charset="0"/>
              </a:rPr>
              <a:t>“</a:t>
            </a:r>
            <a:endParaRPr lang="sk-SK" dirty="0">
              <a:latin typeface="Architects Daughter" pitchFamily="2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060848"/>
            <a:ext cx="2367683" cy="1775762"/>
          </a:xfrm>
          <a:prstGeom prst="rect">
            <a:avLst/>
          </a:prstGeom>
        </p:spPr>
      </p:pic>
      <p:sp>
        <p:nvSpPr>
          <p:cNvPr id="25" name="BlokTextu 24"/>
          <p:cNvSpPr txBox="1"/>
          <p:nvPr/>
        </p:nvSpPr>
        <p:spPr>
          <a:xfrm>
            <a:off x="7374932" y="5902820"/>
            <a:ext cx="308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>
                <a:solidFill>
                  <a:schemeClr val="bg1"/>
                </a:solidFill>
                <a:latin typeface="Architects Daughter" pitchFamily="2" charset="0"/>
              </a:rPr>
              <a:t>Mexická uhorka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07359"/>
            <a:ext cx="2131556" cy="32098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30" t="4224" r="7481" b="10665"/>
          <a:stretch/>
        </p:blipFill>
        <p:spPr>
          <a:xfrm>
            <a:off x="4419582" y="3276192"/>
            <a:ext cx="1951893" cy="1536543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5436096" y="4499828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k-SK" dirty="0" err="1" smtClean="0">
                <a:latin typeface="Architects Daughter" pitchFamily="2" charset="0"/>
              </a:rPr>
              <a:t>Machovka</a:t>
            </a:r>
            <a:endParaRPr lang="sk-SK" dirty="0">
              <a:latin typeface="Architects Daughter" pitchFamily="2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88950" y="5589240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 err="1" smtClean="0">
                <a:latin typeface="Architects Daughter" pitchFamily="2" charset="0"/>
              </a:rPr>
              <a:t>Mangold</a:t>
            </a:r>
            <a:endParaRPr lang="sk-SK" dirty="0">
              <a:latin typeface="Architects Daughter" pitchFamily="2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492349" y="4252446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k-SK" dirty="0" smtClean="0">
                <a:latin typeface="Architects Daughter" pitchFamily="2" charset="0"/>
              </a:rPr>
              <a:t>Novozélandský špenát</a:t>
            </a:r>
            <a:endParaRPr lang="sk-SK" dirty="0">
              <a:latin typeface="Architects Daugh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572652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  <a:endParaRPr lang="sk-SK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4716016" y="6179239"/>
            <a:ext cx="39629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Plány do budúcna</a:t>
            </a: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1043608" y="1430774"/>
            <a:ext cx="7776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k-SK" sz="1600" dirty="0" smtClean="0">
                <a:latin typeface="Calibri" pitchFamily="34" charset="0"/>
                <a:cs typeface="Calibri" pitchFamily="34" charset="0"/>
              </a:rPr>
              <a:t>Rozšíriť CSA BA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k-SK" sz="1600" dirty="0" smtClean="0">
                <a:latin typeface="Calibri" pitchFamily="34" charset="0"/>
                <a:cs typeface="Calibri" pitchFamily="34" charset="0"/>
              </a:rPr>
              <a:t>Založiť OZ., </a:t>
            </a:r>
            <a:r>
              <a:rPr lang="sk-SK" sz="1600" dirty="0" err="1" smtClean="0">
                <a:latin typeface="Calibri" pitchFamily="34" charset="0"/>
                <a:cs typeface="Calibri" pitchFamily="34" charset="0"/>
              </a:rPr>
              <a:t>webstránka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k-SK" sz="1600" dirty="0" err="1" smtClean="0">
                <a:latin typeface="Calibri" pitchFamily="34" charset="0"/>
                <a:cs typeface="Calibri" pitchFamily="34" charset="0"/>
              </a:rPr>
              <a:t>Komunitné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 záhrady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k-SK" sz="1600" dirty="0" smtClean="0">
                <a:latin typeface="Calibri" pitchFamily="34" charset="0"/>
                <a:cs typeface="Calibri" pitchFamily="34" charset="0"/>
              </a:rPr>
              <a:t>osveta</a:t>
            </a:r>
          </a:p>
          <a:p>
            <a:pPr marL="285750" indent="-285750" algn="just">
              <a:buFontTx/>
              <a:buChar char="-"/>
            </a:pPr>
            <a:endParaRPr lang="sk-SK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sz="16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sz="16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sz="16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1600" b="1"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2"/>
              </a:rPr>
              <a:t>csabratislava@gmail.com</a:t>
            </a:r>
            <a:r>
              <a:rPr lang="sk-SK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/>
            <a:endParaRPr lang="sk-SK" sz="16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sz="16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1" y="4816150"/>
            <a:ext cx="2479879" cy="1252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37" y="4594927"/>
            <a:ext cx="2088232" cy="15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058299"/>
      </p:ext>
    </p:extLst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657" y="5517232"/>
            <a:ext cx="2088231" cy="1161056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298642" y="6151225"/>
            <a:ext cx="282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Výhody CSA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1126423" y="1367071"/>
            <a:ext cx="6290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čerstvé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produkty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overenej 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kvality 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sk-SK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spravodlivé ceny, garancia odbytu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sk-SK" sz="16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podpora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miestnych </a:t>
            </a: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producentov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sk-SK" sz="16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možnosť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spolupodieľať 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sa na dopestovaní 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produktov</a:t>
            </a:r>
          </a:p>
          <a:p>
            <a:pPr lvl="0" algn="just"/>
            <a:endParaRPr lang="sk-SK" sz="16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prínosy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pre životné prostredie</a:t>
            </a:r>
            <a:r>
              <a:rPr lang="sk-SK" sz="1600" dirty="0">
                <a:latin typeface="Calibri" pitchFamily="34" charset="0"/>
                <a:cs typeface="Calibri" pitchFamily="34" charset="0"/>
              </a:rPr>
              <a:t> </a:t>
            </a:r>
            <a:endParaRPr lang="sk-SK" sz="1600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endParaRPr lang="sk-SK" sz="1600" b="1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podpora ekologického poľnohospodárstva</a:t>
            </a:r>
            <a:endParaRPr lang="sk-SK" sz="16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endParaRPr lang="sk-SK" sz="1600" b="1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udržiavanie </a:t>
            </a:r>
            <a:r>
              <a:rPr lang="sk-SK" sz="1600" b="1" dirty="0">
                <a:latin typeface="Calibri" pitchFamily="34" charset="0"/>
                <a:cs typeface="Calibri" pitchFamily="34" charset="0"/>
              </a:rPr>
              <a:t>a propagácia menej známych, zabudnutých starých, krajových </a:t>
            </a:r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odrôd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  <a:p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957363"/>
            <a:ext cx="1457376" cy="218606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</a:t>
            </a:r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BA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01582"/>
      </p:ext>
    </p:extLst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955656" y="6211669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Začiatky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047444" y="4543185"/>
            <a:ext cx="351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Calibri" pitchFamily="34" charset="0"/>
                <a:cs typeface="Calibri" pitchFamily="34" charset="0"/>
              </a:rPr>
              <a:t>Úvodné stretnutie so spotrebiteľmi 12.6.2012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444" y="1484785"/>
            <a:ext cx="3816424" cy="2862318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125" y="5015284"/>
            <a:ext cx="2043740" cy="1226244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3443164" y="5229200"/>
            <a:ext cx="3331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Calibri" pitchFamily="34" charset="0"/>
                <a:cs typeface="Calibri" pitchFamily="34" charset="0"/>
              </a:rPr>
              <a:t>Miesto odberu- garáž Dobšinského ulica BA</a:t>
            </a: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737260"/>
            <a:ext cx="2004438" cy="111446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18" y="1484784"/>
            <a:ext cx="3926602" cy="2617080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162318" y="4347103"/>
            <a:ext cx="3689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latin typeface="Calibri" pitchFamily="34" charset="0"/>
                <a:cs typeface="Calibri" pitchFamily="34" charset="0"/>
              </a:rPr>
              <a:t>CEPTA návšteva zahraničných farmárov, tlačovka</a:t>
            </a:r>
          </a:p>
          <a:p>
            <a:r>
              <a:rPr lang="sk-SK" sz="1400" dirty="0" smtClean="0">
                <a:latin typeface="Calibri" pitchFamily="34" charset="0"/>
                <a:cs typeface="Calibri" pitchFamily="34" charset="0"/>
              </a:rPr>
              <a:t>Stretnutie so záujemcami 27.2.2012 </a:t>
            </a:r>
          </a:p>
        </p:txBody>
      </p:sp>
    </p:spTree>
    <p:extLst>
      <p:ext uri="{BB962C8B-B14F-4D97-AF65-F5344CB8AC3E}">
        <p14:creationId xmlns:p14="http://schemas.microsoft.com/office/powerpoint/2010/main" xmlns="" val="2462553837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516216" y="6041319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Začiatky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Pracovná skupina</a:t>
            </a:r>
          </a:p>
          <a:p>
            <a:pPr lvl="0" algn="just"/>
            <a:endParaRPr lang="sk-SK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Pestovatelia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Dovoz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Odberné miesto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Čas a spôsob výdaja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Triedenie produktov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Komunikáciu v rámci CSA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Evidenciu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smtClean="0">
                <a:latin typeface="Calibri" pitchFamily="34" charset="0"/>
                <a:cs typeface="Calibri" pitchFamily="34" charset="0"/>
              </a:rPr>
              <a:t>KÓDEX CSA (princípy, </a:t>
            </a:r>
            <a:r>
              <a:rPr lang="sk-SK" b="1" dirty="0" err="1" smtClean="0">
                <a:latin typeface="Calibri" pitchFamily="34" charset="0"/>
                <a:cs typeface="Calibri" pitchFamily="34" charset="0"/>
              </a:rPr>
              <a:t>preberenie</a:t>
            </a:r>
            <a:r>
              <a:rPr lang="sk-SK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b="1" dirty="0" err="1" smtClean="0">
                <a:latin typeface="Calibri" pitchFamily="34" charset="0"/>
                <a:cs typeface="Calibri" pitchFamily="34" charset="0"/>
              </a:rPr>
              <a:t>bedničiek</a:t>
            </a:r>
            <a:r>
              <a:rPr lang="sk-SK" b="1" dirty="0" smtClean="0">
                <a:latin typeface="Calibri" pitchFamily="34" charset="0"/>
                <a:cs typeface="Calibri" pitchFamily="34" charset="0"/>
              </a:rPr>
              <a:t>, otvorenosť pestovateľov) </a:t>
            </a:r>
            <a:endParaRPr lang="sk-SK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080144"/>
            <a:ext cx="2143900" cy="11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34514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3165816" cy="42546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222" y="1052736"/>
            <a:ext cx="1349778" cy="202783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816" y="1412776"/>
            <a:ext cx="3147814" cy="42546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95536" y="5667376"/>
            <a:ext cx="1370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KAMIL KOVÁČ</a:t>
            </a:r>
          </a:p>
          <a:p>
            <a:r>
              <a:rPr lang="sk-SK" sz="1600" dirty="0" smtClean="0">
                <a:latin typeface="Calibri" pitchFamily="34" charset="0"/>
                <a:cs typeface="Calibri" pitchFamily="34" charset="0"/>
              </a:rPr>
              <a:t>PATA (NR)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580956" y="5679332"/>
            <a:ext cx="2024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IVANKA ADAMAŤOVÁ</a:t>
            </a:r>
          </a:p>
          <a:p>
            <a:r>
              <a:rPr lang="sk-SK" sz="1600" dirty="0" smtClean="0">
                <a:latin typeface="Calibri" pitchFamily="34" charset="0"/>
                <a:cs typeface="Calibri" pitchFamily="34" charset="0"/>
              </a:rPr>
              <a:t>BOŠÁCA (NM)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126423" y="511512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Calibri" pitchFamily="34" charset="0"/>
              <a:cs typeface="Calibri" pitchFamily="34" charset="0"/>
            </a:endParaRPr>
          </a:p>
          <a:p>
            <a:endParaRPr lang="sk-SK" sz="2800" dirty="0">
              <a:latin typeface="Calibri" pitchFamily="34" charset="0"/>
              <a:cs typeface="Calibri" pitchFamily="34" charset="0"/>
            </a:endParaRPr>
          </a:p>
          <a:p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305827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Calibri" pitchFamily="34" charset="0"/>
                <a:cs typeface="Calibri" pitchFamily="34" charset="0"/>
              </a:rPr>
              <a:t>Community</a:t>
            </a:r>
            <a:r>
              <a:rPr lang="sk-SK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600" i="1" dirty="0" err="1">
                <a:latin typeface="Calibri" pitchFamily="34" charset="0"/>
                <a:cs typeface="Calibri" pitchFamily="34" charset="0"/>
              </a:rPr>
              <a:t>Supported</a:t>
            </a:r>
            <a:r>
              <a:rPr lang="sk-SK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1600" i="1" dirty="0" err="1" smtClean="0">
                <a:latin typeface="Calibri" pitchFamily="34" charset="0"/>
                <a:cs typeface="Calibri" pitchFamily="34" charset="0"/>
              </a:rPr>
              <a:t>Argiculture</a:t>
            </a:r>
            <a:r>
              <a:rPr lang="sk-SK" sz="16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sk-SK" sz="1600" b="1" i="1" dirty="0" smtClean="0">
              <a:latin typeface="Calibri" pitchFamily="34" charset="0"/>
              <a:cs typeface="Calibri" pitchFamily="34" charset="0"/>
            </a:endParaRPr>
          </a:p>
          <a:p>
            <a:endParaRPr lang="sk-SK" sz="2800" dirty="0">
              <a:latin typeface="Calibri" pitchFamily="34" charset="0"/>
              <a:cs typeface="Calibri" pitchFamily="34" charset="0"/>
            </a:endParaRPr>
          </a:p>
          <a:p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084168" y="6302350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Pestovatelia</a:t>
            </a:r>
          </a:p>
        </p:txBody>
      </p:sp>
      <p:pic>
        <p:nvPicPr>
          <p:cNvPr id="29" name="Obrázo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433" y="1074223"/>
            <a:ext cx="1595789" cy="1994737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6388820" y="3142709"/>
            <a:ext cx="28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KATKA A ZUZKA</a:t>
            </a:r>
          </a:p>
          <a:p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TAKÁČKY 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P. BISKUPICE (BA)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685" y="5990541"/>
            <a:ext cx="1620475" cy="90098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165816" y="5718920"/>
            <a:ext cx="216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latin typeface="Calibri" pitchFamily="34" charset="0"/>
                <a:cs typeface="Calibri" pitchFamily="34" charset="0"/>
              </a:rPr>
              <a:t>ZUZKA  PASTORKOVÁ</a:t>
            </a:r>
          </a:p>
          <a:p>
            <a:r>
              <a:rPr lang="sk-SK" sz="1600" dirty="0" smtClean="0">
                <a:latin typeface="Calibri" pitchFamily="34" charset="0"/>
                <a:cs typeface="Calibri" pitchFamily="34" charset="0"/>
              </a:rPr>
              <a:t>DLHÁ NAD VÁHOM (SA)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0956" y="3777616"/>
            <a:ext cx="1633728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135459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215" y="5404758"/>
            <a:ext cx="1726129" cy="95972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542020"/>
            <a:ext cx="3225707" cy="214993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126423" y="260648"/>
            <a:ext cx="627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BA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dirty="0">
                <a:latin typeface="Calibri" pitchFamily="34" charset="0"/>
                <a:cs typeface="Calibri" pitchFamily="34" charset="0"/>
              </a:rPr>
              <a:t>Raz týždenne privezú farmári produkty na odberné miesto, kde ich členovia CSA dobrovoľne roztriedia do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debničiek</a:t>
            </a:r>
            <a:r>
              <a:rPr lang="sk-SK" dirty="0">
                <a:latin typeface="Calibri" pitchFamily="34" charset="0"/>
                <a:cs typeface="Calibri" pitchFamily="34" charset="0"/>
              </a:rPr>
              <a:t>. Každá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debnička </a:t>
            </a:r>
            <a:r>
              <a:rPr lang="sk-SK" dirty="0">
                <a:latin typeface="Calibri" pitchFamily="34" charset="0"/>
                <a:cs typeface="Calibri" pitchFamily="34" charset="0"/>
              </a:rPr>
              <a:t>obsahuje rovnomerné, vyvážené množstvo zeleniny, ktoré ma poslúžiť na 1 týždeň. V poobedných hodinách si členovia CSA BA prídu </a:t>
            </a:r>
            <a:r>
              <a:rPr lang="sk-SK" dirty="0" smtClean="0">
                <a:latin typeface="Calibri" pitchFamily="34" charset="0"/>
                <a:cs typeface="Calibri" pitchFamily="34" charset="0"/>
              </a:rPr>
              <a:t>debničku </a:t>
            </a:r>
            <a:r>
              <a:rPr lang="sk-SK" dirty="0">
                <a:latin typeface="Calibri" pitchFamily="34" charset="0"/>
                <a:cs typeface="Calibri" pitchFamily="34" charset="0"/>
              </a:rPr>
              <a:t>vyzdvihnúť.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7" y="2689536"/>
            <a:ext cx="2239309" cy="167556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r="6155"/>
          <a:stretch/>
        </p:blipFill>
        <p:spPr>
          <a:xfrm>
            <a:off x="5983777" y="2664720"/>
            <a:ext cx="3052719" cy="259529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84"/>
          <a:stretch/>
        </p:blipFill>
        <p:spPr>
          <a:xfrm>
            <a:off x="86017" y="2689536"/>
            <a:ext cx="3259924" cy="2570483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7120968" y="5491625"/>
            <a:ext cx="1699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Ako to</a:t>
            </a:r>
          </a:p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funguje</a:t>
            </a:r>
            <a:endParaRPr lang="sk-SK" sz="28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775348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</a:t>
            </a:r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BA</a:t>
            </a:r>
          </a:p>
          <a:p>
            <a:endParaRPr lang="sk-SK" sz="2800" dirty="0" smtClean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868144" y="6165304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Naše dodávky</a:t>
            </a:r>
            <a:endParaRPr lang="sk-SK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latin typeface="Architects Daughter" pitchFamily="2" charset="0"/>
              </a:rPr>
              <a:t> </a:t>
            </a:r>
            <a:endParaRPr lang="sk-SK" dirty="0">
              <a:latin typeface="Architects Daughter" pitchFamily="2" charset="0"/>
            </a:endParaRPr>
          </a:p>
          <a:p>
            <a:pPr lvl="0" algn="just"/>
            <a:endParaRPr lang="sk-SK" dirty="0">
              <a:latin typeface="Architects Daughter" pitchFamily="2" charset="0"/>
            </a:endParaRPr>
          </a:p>
          <a:p>
            <a:pPr algn="just"/>
            <a:endParaRPr lang="sk-SK" b="1" dirty="0" smtClean="0">
              <a:latin typeface="Architects Daughter" pitchFamily="2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94780" y="3861047"/>
            <a:ext cx="262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k-SK" sz="1600" dirty="0" smtClean="0">
                <a:latin typeface="Calibri" pitchFamily="34" charset="0"/>
                <a:cs typeface="Calibri" pitchFamily="34" charset="0"/>
              </a:rPr>
              <a:t>Miesto činu - garáž 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3"/>
          <a:stretch/>
        </p:blipFill>
        <p:spPr>
          <a:xfrm>
            <a:off x="3059723" y="1196974"/>
            <a:ext cx="3951550" cy="3136593"/>
          </a:xfrm>
          <a:prstGeom prst="rect">
            <a:avLst/>
          </a:prstGeom>
        </p:spPr>
      </p:pic>
      <p:sp>
        <p:nvSpPr>
          <p:cNvPr id="22" name="BlokTextu 21"/>
          <p:cNvSpPr txBox="1"/>
          <p:nvPr/>
        </p:nvSpPr>
        <p:spPr>
          <a:xfrm>
            <a:off x="2901460" y="4369072"/>
            <a:ext cx="61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>
                <a:latin typeface="Calibri" pitchFamily="34" charset="0"/>
                <a:cs typeface="Calibri" pitchFamily="34" charset="0"/>
              </a:rPr>
              <a:t>Priamy kontakt spotrebiteľa s </a:t>
            </a:r>
            <a:r>
              <a:rPr lang="sk-SK" sz="1600" dirty="0" smtClean="0">
                <a:latin typeface="Calibri" pitchFamily="34" charset="0"/>
                <a:cs typeface="Calibri" pitchFamily="34" charset="0"/>
              </a:rPr>
              <a:t>pestovateľom</a:t>
            </a:r>
            <a:endParaRPr lang="sk-SK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51362"/>
            <a:ext cx="2819378" cy="2109604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080144"/>
            <a:ext cx="2143900" cy="1192008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997" y="1358808"/>
            <a:ext cx="1965535" cy="26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959460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</a:t>
            </a:r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BA</a:t>
            </a:r>
          </a:p>
          <a:p>
            <a:endParaRPr lang="sk-SK" sz="2800" dirty="0" smtClean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868144" y="6165304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Naše dodávky</a:t>
            </a:r>
            <a:endParaRPr lang="sk-SK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latin typeface="Architects Daughter" pitchFamily="2" charset="0"/>
              </a:rPr>
              <a:t> </a:t>
            </a:r>
            <a:endParaRPr lang="sk-SK" dirty="0">
              <a:latin typeface="Architects Daughter" pitchFamily="2" charset="0"/>
            </a:endParaRPr>
          </a:p>
          <a:p>
            <a:pPr lvl="0" algn="just"/>
            <a:endParaRPr lang="sk-SK" dirty="0">
              <a:latin typeface="Architects Daughter" pitchFamily="2" charset="0"/>
            </a:endParaRPr>
          </a:p>
          <a:p>
            <a:pPr algn="just"/>
            <a:endParaRPr lang="sk-SK" b="1" dirty="0" smtClean="0">
              <a:latin typeface="Architects Daughter" pitchFamily="2" charset="0"/>
            </a:endParaRPr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080144"/>
            <a:ext cx="2143900" cy="119200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5772" y="3028334"/>
            <a:ext cx="2433062" cy="178790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64" y="2473514"/>
            <a:ext cx="1642965" cy="123222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6824" y="4423528"/>
            <a:ext cx="2027552" cy="152066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9897" y="934147"/>
            <a:ext cx="1590314" cy="1060209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4088" y="2708920"/>
            <a:ext cx="2027551" cy="1350856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0600" y="1052736"/>
            <a:ext cx="1657702" cy="1105134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05" y="3929911"/>
            <a:ext cx="1799104" cy="1199103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0409" y="1892439"/>
            <a:ext cx="1781093" cy="1335820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4128" y="4021810"/>
            <a:ext cx="1711036" cy="1280287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3063" y="2492897"/>
            <a:ext cx="3241799" cy="2425682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7077" y="954861"/>
            <a:ext cx="1654562" cy="1103041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26160" y="5089458"/>
            <a:ext cx="1865347" cy="1399011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72697" y="5516385"/>
            <a:ext cx="1439576" cy="1077165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76651" y="2720371"/>
            <a:ext cx="1495338" cy="1118889"/>
          </a:xfrm>
          <a:prstGeom prst="rect">
            <a:avLst/>
          </a:prstGeom>
        </p:spPr>
      </p:pic>
      <p:pic>
        <p:nvPicPr>
          <p:cNvPr id="32" name="Obrázok 3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312" y="1331523"/>
            <a:ext cx="1552117" cy="1161374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13432" y="5013175"/>
            <a:ext cx="1707040" cy="1137315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6437" y="1360392"/>
            <a:ext cx="1632432" cy="1221470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46868" y="3788319"/>
            <a:ext cx="1794980" cy="134069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3" y="5249701"/>
            <a:ext cx="1785774" cy="11907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8976" y="4957008"/>
            <a:ext cx="1670090" cy="124964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2718" y="1981790"/>
            <a:ext cx="1301089" cy="9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96555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1126423" y="511512"/>
            <a:ext cx="627139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Komunitou podporované poľnohospodárstvo v Bratislave</a:t>
            </a:r>
          </a:p>
          <a:p>
            <a:r>
              <a:rPr lang="sk-SK" sz="2800" b="1" dirty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CSA </a:t>
            </a:r>
            <a:r>
              <a:rPr lang="sk-SK" sz="2800" b="1" dirty="0" smtClean="0">
                <a:solidFill>
                  <a:srgbClr val="18AC04"/>
                </a:solidFill>
                <a:latin typeface="Calibri" pitchFamily="34" charset="0"/>
                <a:cs typeface="Calibri" pitchFamily="34" charset="0"/>
              </a:rPr>
              <a:t>BA</a:t>
            </a:r>
          </a:p>
          <a:p>
            <a:endParaRPr lang="sk-SK" sz="2800" dirty="0" smtClean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920" y="6272152"/>
            <a:ext cx="1847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800" b="1" dirty="0" smtClean="0">
              <a:latin typeface="You're Gone" pitchFamily="2" charset="-18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0" y="6364485"/>
            <a:ext cx="412965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 err="1">
                <a:latin typeface="Architects Daughter" pitchFamily="2" charset="0"/>
              </a:rPr>
              <a:t>Community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>
                <a:latin typeface="Architects Daughter" pitchFamily="2" charset="0"/>
              </a:rPr>
              <a:t>Supported</a:t>
            </a:r>
            <a:r>
              <a:rPr lang="sk-SK" sz="1600" i="1" dirty="0">
                <a:latin typeface="Architects Daughter" pitchFamily="2" charset="0"/>
              </a:rPr>
              <a:t> </a:t>
            </a:r>
            <a:r>
              <a:rPr lang="sk-SK" sz="1600" i="1" dirty="0" err="1" smtClean="0">
                <a:latin typeface="Architects Daughter" pitchFamily="2" charset="0"/>
              </a:rPr>
              <a:t>Argiculture</a:t>
            </a:r>
            <a:r>
              <a:rPr lang="sk-SK" sz="1600" i="1" dirty="0" smtClean="0">
                <a:latin typeface="Architects Daughter" pitchFamily="2" charset="0"/>
              </a:rPr>
              <a:t> </a:t>
            </a:r>
            <a:endParaRPr lang="sk-SK" sz="1600" b="1" i="1" dirty="0" smtClean="0">
              <a:latin typeface="Architects Daughter" pitchFamily="2" charset="0"/>
              <a:cs typeface="Aparajita" pitchFamily="34" charset="0"/>
            </a:endParaRPr>
          </a:p>
          <a:p>
            <a:endParaRPr lang="sk-SK" sz="2800" dirty="0">
              <a:latin typeface="You're Gone" pitchFamily="2" charset="-18"/>
              <a:cs typeface="Aparajita" pitchFamily="34" charset="0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651989" y="6211669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Suma </a:t>
            </a:r>
            <a:r>
              <a:rPr lang="sk-SK" sz="3600" b="1" dirty="0" err="1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sumárum</a:t>
            </a:r>
            <a:endParaRPr lang="sk-SK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1043608" y="1430774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 </a:t>
            </a:r>
            <a:endParaRPr lang="sk-SK" dirty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k-SK" b="1" dirty="0" smtClean="0">
                <a:latin typeface="Calibri" pitchFamily="34" charset="0"/>
                <a:cs typeface="Calibri" pitchFamily="34" charset="0"/>
              </a:rPr>
              <a:t>5 mesiacov 	→ 21. dodávok zeleniny =  </a:t>
            </a:r>
            <a:r>
              <a:rPr lang="sk-SK" b="1" dirty="0">
                <a:latin typeface="Calibri" pitchFamily="34" charset="0"/>
                <a:cs typeface="Calibri" pitchFamily="34" charset="0"/>
              </a:rPr>
              <a:t>686 osôb dostalo najesť </a:t>
            </a:r>
            <a:r>
              <a:rPr lang="sk-SK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</a:p>
          <a:p>
            <a:pPr algn="just"/>
            <a:r>
              <a:rPr lang="sk-SK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sk-SK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sk-SK" b="1" dirty="0" smtClean="0">
                <a:latin typeface="Calibri" pitchFamily="34" charset="0"/>
                <a:cs typeface="Calibri" pitchFamily="34" charset="0"/>
              </a:rPr>
              <a:t>→ </a:t>
            </a:r>
            <a:r>
              <a:rPr lang="sk-SK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422 debničiek (158 malých a 264 veľkých debničiek)</a:t>
            </a:r>
          </a:p>
          <a:p>
            <a:pPr algn="just"/>
            <a:endParaRPr lang="sk-SK" b="1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/>
            <a:r>
              <a:rPr lang="sk-SK" dirty="0" smtClean="0">
                <a:latin typeface="Calibri" pitchFamily="34" charset="0"/>
                <a:cs typeface="Calibri" pitchFamily="34" charset="0"/>
              </a:rPr>
              <a:t>1 týždeň		 → 20 debničiek = 33 osôb zásobených zeleninou</a:t>
            </a:r>
          </a:p>
          <a:p>
            <a:pPr algn="just"/>
            <a:endParaRPr lang="sk-SK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sk-SK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/>
            <a:endParaRPr lang="sk-SK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080144"/>
            <a:ext cx="2143900" cy="11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186124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circles_farm_ppt_template</Template>
  <TotalTime>768</TotalTime>
  <Words>380</Words>
  <Application>Microsoft Office PowerPoint</Application>
  <PresentationFormat>Prezentácia na obrazovke (4:3)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Default Design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švadla</dc:creator>
  <cp:lastModifiedBy>Patricia</cp:lastModifiedBy>
  <cp:revision>93</cp:revision>
  <cp:lastPrinted>2012-12-06T20:37:19Z</cp:lastPrinted>
  <dcterms:created xsi:type="dcterms:W3CDTF">2012-12-06T19:26:17Z</dcterms:created>
  <dcterms:modified xsi:type="dcterms:W3CDTF">2012-12-14T23:28:19Z</dcterms:modified>
</cp:coreProperties>
</file>